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96" r:id="rId35"/>
    <p:sldId id="297" r:id="rId36"/>
  </p:sldIdLst>
  <p:sldSz cx="9144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99B3-AE2F-4AB7-B192-8FFAAF1C47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2327-3568-4990-AC7A-74559AC927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1.jpeg"/><Relationship Id="rId7" Type="http://schemas.openxmlformats.org/officeDocument/2006/relationships/image" Target="../media/image50.jpeg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1.jpeg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705" y="1998345"/>
            <a:ext cx="77685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Python</a:t>
            </a:r>
            <a:r>
              <a:rPr lang="zh-CN" altLang="en-US" sz="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数据挖掘</a:t>
            </a:r>
            <a:endParaRPr lang="zh-CN" altLang="en-US" sz="6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endParaRPr lang="zh-CN" altLang="en-US" sz="6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机器学习实战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98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699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699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 smtClean="0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  <a:endParaRPr lang="zh-CN" altLang="en-US" sz="44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smtClean="0">
                <a:solidFill>
                  <a:srgbClr val="FF0000"/>
                </a:solidFill>
                <a:latin typeface="微软雅黑" panose="020B0503020204020204" charset="-122"/>
              </a:rPr>
              <a:t>我们可能每天都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11140" y="4941534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smtClean="0">
                <a:solidFill>
                  <a:srgbClr val="FF0000"/>
                </a:solidFill>
                <a:latin typeface="微软雅黑" panose="020B0503020204020204" charset="-122"/>
              </a:rPr>
              <a:t>在用机器学习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1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6D2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21179" y="3916517"/>
            <a:ext cx="5591274" cy="2295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机器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学习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4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  <a:endParaRPr lang="zh-CN" altLang="en-US" sz="14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2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搜索引擎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机器学习技术正在支撑着各种搜索引擎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9523" y="3771991"/>
            <a:ext cx="626110" cy="3879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50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搜索：</a:t>
            </a:r>
            <a:endParaRPr lang="zh-CN" altLang="en-US" sz="14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80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南信大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4424288" cy="18338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例如：互联网搜索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80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……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10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11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1206500"/>
            <a:ext cx="6972300" cy="5067300"/>
          </a:xfrm>
          <a:prstGeom prst="rect">
            <a:avLst/>
          </a:prstGeom>
        </p:spPr>
      </p:pic>
      <p:pic>
        <p:nvPicPr>
          <p:cNvPr id="4" name="图片 3" descr="ws_711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700" y="1651000"/>
            <a:ext cx="596900" cy="44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677354" y="1769560"/>
            <a:ext cx="127000" cy="2298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6133902" y="1313011"/>
            <a:ext cx="127000" cy="2298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5905628" y="1541286"/>
            <a:ext cx="127000" cy="2298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例如：自动汽车驾驶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7442" y="404205"/>
            <a:ext cx="256480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（即将改变人类生活）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8021" y="1343624"/>
            <a:ext cx="256480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机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器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学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6502" y="23132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68691" y="1385061"/>
            <a:ext cx="615553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 panose="020B0503020204020204" charset="-122"/>
              </a:rPr>
              <a:t>方向盘旋</a:t>
            </a:r>
            <a:endParaRPr lang="zh-CN" altLang="en-US" sz="12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 panose="020B0503020204020204" charset="-122"/>
              </a:rPr>
              <a:t>	转幅度</a:t>
            </a:r>
            <a:endParaRPr lang="zh-CN" altLang="en-US" sz="12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12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8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 panose="020B0503020204020204" charset="-122"/>
              </a:rPr>
              <a:t>油门幅度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58022" y="2243073"/>
            <a:ext cx="615553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lang="zh-CN" altLang="en-US" sz="1200" smtClean="0">
                <a:solidFill>
                  <a:srgbClr val="0000FF"/>
                </a:solidFill>
                <a:latin typeface="微软雅黑" panose="020B0503020204020204" charset="-122"/>
              </a:rPr>
              <a:t>刹车幅度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17545" y="1753489"/>
            <a:ext cx="769441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lang="zh-CN" altLang="en-US" sz="1200" smtClean="0">
                <a:solidFill>
                  <a:srgbClr val="000000"/>
                </a:solidFill>
                <a:latin typeface="微软雅黑" panose="020B0503020204020204" charset="-122"/>
              </a:rPr>
              <a:t>车载摄像头</a:t>
            </a: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7634" y="2566416"/>
            <a:ext cx="8325997" cy="36676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200" smtClean="0">
                <a:solidFill>
                  <a:srgbClr val="000000"/>
                </a:solidFill>
                <a:latin typeface="微软雅黑" panose="020B0503020204020204" charset="-122"/>
              </a:rPr>
              <a:t>车载雷达</a:t>
            </a: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5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smtClean="0">
                <a:solidFill>
                  <a:srgbClr val="000000"/>
                </a:solidFill>
                <a:latin typeface="微软雅黑" panose="020B0503020204020204" charset="-122"/>
              </a:rPr>
              <a:t>		控制汽车</a:t>
            </a: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美国在</a:t>
            </a: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20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世纪</a:t>
            </a: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80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年代就开始</a:t>
            </a: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9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			研究基于机器</a:t>
            </a: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			学习的汽车自</a:t>
            </a: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200" smtClean="0">
                <a:solidFill>
                  <a:srgbClr val="000000"/>
                </a:solidFill>
                <a:latin typeface="微软雅黑" panose="020B0503020204020204" charset="-122"/>
              </a:rPr>
              <a:t>动驾驶技术</a:t>
            </a:r>
            <a:endParaRPr lang="zh-CN" altLang="en-US" sz="2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22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en-US" altLang="zh-CN" sz="1600" b="1" smtClean="0">
                <a:solidFill>
                  <a:srgbClr val="FFFFFF"/>
                </a:solidFill>
                <a:latin typeface="Comic Sans MS" panose="030F0702030302020204"/>
              </a:rPr>
              <a:t>DARPA Grand Challenge – 2004</a:t>
            </a:r>
            <a:endParaRPr lang="zh-CN" altLang="en-US" sz="1600" b="1">
              <a:solidFill>
                <a:srgbClr val="FFFFFF"/>
              </a:solidFill>
              <a:latin typeface="Comic Sans MS" panose="030F07020303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593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5A4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75A5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 smtClean="0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  <a:endParaRPr lang="zh-CN" altLang="en-US" sz="44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smtClean="0">
                <a:solidFill>
                  <a:srgbClr val="FF0000"/>
                </a:solidFill>
                <a:latin typeface="微软雅黑" panose="020B0503020204020204" charset="-122"/>
              </a:rPr>
              <a:t>小数据上就已经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20740" y="4941534"/>
            <a:ext cx="1231106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smtClean="0">
                <a:solidFill>
                  <a:srgbClr val="FF0000"/>
                </a:solidFill>
                <a:latin typeface="微软雅黑" panose="020B0503020204020204" charset="-122"/>
              </a:rPr>
              <a:t>很有用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2F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2032000"/>
            <a:ext cx="2247900" cy="1651000"/>
          </a:xfrm>
          <a:prstGeom prst="rect">
            <a:avLst/>
          </a:prstGeom>
        </p:spPr>
      </p:pic>
      <p:pic>
        <p:nvPicPr>
          <p:cNvPr id="3" name="图片 2" descr="ws_793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2100" y="2032000"/>
            <a:ext cx="2133600" cy="1651000"/>
          </a:xfrm>
          <a:prstGeom prst="rect">
            <a:avLst/>
          </a:prstGeom>
        </p:spPr>
      </p:pic>
      <p:pic>
        <p:nvPicPr>
          <p:cNvPr id="4" name="图片 3" descr="ws_7931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0500" y="4203700"/>
            <a:ext cx="2019300" cy="1612900"/>
          </a:xfrm>
          <a:prstGeom prst="rect">
            <a:avLst/>
          </a:prstGeom>
        </p:spPr>
      </p:pic>
      <p:pic>
        <p:nvPicPr>
          <p:cNvPr id="5" name="图片 4" descr="ws_7941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4900" y="4203700"/>
            <a:ext cx="1993900" cy="1587500"/>
          </a:xfrm>
          <a:prstGeom prst="rect">
            <a:avLst/>
          </a:prstGeom>
        </p:spPr>
      </p:pic>
      <p:pic>
        <p:nvPicPr>
          <p:cNvPr id="6" name="图片 5" descr="ws_7942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3900" y="4191000"/>
            <a:ext cx="1714500" cy="1600200"/>
          </a:xfrm>
          <a:prstGeom prst="rect">
            <a:avLst/>
          </a:prstGeom>
        </p:spPr>
      </p:pic>
      <p:pic>
        <p:nvPicPr>
          <p:cNvPr id="7" name="图片 6" descr="ws_7943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137" y="1395892"/>
            <a:ext cx="7946086" cy="46422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71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画作鉴别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(painting authentication)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：</a:t>
            </a: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确定作品的真伪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9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勃鲁盖尔（</a:t>
            </a: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1525-1569</a:t>
            </a: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）</a:t>
            </a: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				的作品？</a:t>
            </a: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1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		</a:t>
            </a:r>
            <a:r>
              <a:rPr lang="zh-CN" altLang="en-US" sz="1200" smtClean="0">
                <a:solidFill>
                  <a:srgbClr val="C00000"/>
                </a:solidFill>
                <a:latin typeface="微软雅黑" panose="020B0503020204020204" charset="-122"/>
              </a:rPr>
              <a:t>出自 </a:t>
            </a:r>
            <a:r>
              <a:rPr lang="en-US" altLang="zh-CN" sz="1200" smtClean="0">
                <a:solidFill>
                  <a:srgbClr val="C00000"/>
                </a:solidFill>
                <a:latin typeface="Times New Roman" panose="02020603050405020304"/>
              </a:rPr>
              <a:t>[J. Hughes et al., PNAS 2009]</a:t>
            </a: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23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梵高（</a:t>
            </a: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1853-1890</a:t>
            </a: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）</a:t>
            </a: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的作品？</a:t>
            </a: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8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			</a:t>
            </a:r>
            <a:r>
              <a:rPr lang="zh-CN" altLang="en-US" sz="1200" smtClean="0">
                <a:solidFill>
                  <a:srgbClr val="C00000"/>
                </a:solidFill>
                <a:latin typeface="微软雅黑" panose="020B0503020204020204" charset="-122"/>
              </a:rPr>
              <a:t>出自 </a:t>
            </a:r>
            <a:r>
              <a:rPr lang="en-US" altLang="zh-CN" sz="1200" smtClean="0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200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D4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03800" y="0"/>
            <a:ext cx="4140200" cy="3784600"/>
          </a:xfrm>
          <a:prstGeom prst="rect">
            <a:avLst/>
          </a:prstGeom>
        </p:spPr>
      </p:pic>
      <p:pic>
        <p:nvPicPr>
          <p:cNvPr id="3" name="图片 2" descr="ws_7D4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3810000"/>
            <a:ext cx="3340100" cy="304800"/>
          </a:xfrm>
          <a:prstGeom prst="rect">
            <a:avLst/>
          </a:prstGeom>
        </p:spPr>
      </p:pic>
      <p:pic>
        <p:nvPicPr>
          <p:cNvPr id="4" name="图片 3" descr="ws_7D4C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171" y="1551436"/>
            <a:ext cx="4308872" cy="21672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除专用技术手段外， 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笔触分析</a:t>
            </a: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680"/>
              </a:lnSpc>
            </a:pP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(brushstroke analysis)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是 画 作 鉴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定的重要工具；它旨在从视觉上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判断画作中是否具有艺术家的特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7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有“笔迹”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。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290" y="4143502"/>
            <a:ext cx="3693319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该工作对专业知识要求极高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75"/>
              </a:lnSpc>
            </a:pP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具有较高的绘画艺术修养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掌握画家的特定绘画习惯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13654" y="4415663"/>
            <a:ext cx="3693319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只有少数专家花费很大精力</a:t>
            </a: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才能完成分析工作！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804" y="5706215"/>
            <a:ext cx="8309967" cy="10130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10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很难同时掌握不同时期、不同流派多位画家的绘画风格！</a:t>
            </a: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5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en-US" altLang="zh-CN" sz="1405" smtClean="0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18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192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082800"/>
            <a:ext cx="1333500" cy="901700"/>
          </a:xfrm>
          <a:prstGeom prst="rect">
            <a:avLst/>
          </a:prstGeom>
        </p:spPr>
      </p:pic>
      <p:pic>
        <p:nvPicPr>
          <p:cNvPr id="4" name="图片 3" descr="ws_8193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1968500"/>
            <a:ext cx="1168400" cy="1054100"/>
          </a:xfrm>
          <a:prstGeom prst="rect">
            <a:avLst/>
          </a:prstGeom>
        </p:spPr>
      </p:pic>
      <p:pic>
        <p:nvPicPr>
          <p:cNvPr id="5" name="图片 4" descr="ws_8194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3100" y="1930400"/>
            <a:ext cx="1562100" cy="1168400"/>
          </a:xfrm>
          <a:prstGeom prst="rect">
            <a:avLst/>
          </a:prstGeom>
        </p:spPr>
      </p:pic>
      <p:pic>
        <p:nvPicPr>
          <p:cNvPr id="6" name="图片 5" descr="ws_81A4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8900000">
            <a:off x="1957647" y="5408583"/>
            <a:ext cx="127000" cy="2698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5743" y="3145377"/>
            <a:ext cx="136736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真迹 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+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赝品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1254" y="3091017"/>
            <a:ext cx="153888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特有“笔迹”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4969" y="3049361"/>
            <a:ext cx="128240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待鉴定画作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6933" y="1321312"/>
            <a:ext cx="5397311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1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为了降低分析成本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, 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技术被引入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自动鉴定</a:t>
            </a: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5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9171" y="3797170"/>
            <a:ext cx="781624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Kröller Müller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美术馆与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Cornell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等大学的学者对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82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幅梵高真迹和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6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幅赝品进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9171" y="4178170"/>
            <a:ext cx="340958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行分析，自动鉴别精度达 </a:t>
            </a:r>
            <a:r>
              <a:rPr lang="en-US" altLang="zh-CN" sz="2005" b="1" smtClean="0">
                <a:solidFill>
                  <a:srgbClr val="000000"/>
                </a:solidFill>
                <a:latin typeface="Times New Roman" panose="02020603050405020304"/>
              </a:rPr>
              <a:t>95%</a:t>
            </a:r>
            <a:endParaRPr lang="zh-CN" altLang="en-US" sz="2005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67807" y="4246750"/>
            <a:ext cx="2480744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5" smtClean="0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" y="4695060"/>
            <a:ext cx="820577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Dartmouth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学院、巴黎高师的学者对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8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幅勃鲁盖尔真迹和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5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幅赝品进行分析，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2900" y="5076060"/>
            <a:ext cx="251190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自动鉴别精度达 </a:t>
            </a:r>
            <a:r>
              <a:rPr lang="en-US" altLang="zh-CN" sz="2005" b="1" smtClean="0">
                <a:solidFill>
                  <a:srgbClr val="000000"/>
                </a:solidFill>
                <a:latin typeface="Times New Roman" panose="02020603050405020304"/>
              </a:rPr>
              <a:t>100%</a:t>
            </a:r>
            <a:endParaRPr lang="zh-CN" altLang="en-US" sz="2005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92016" y="5157796"/>
            <a:ext cx="4093557" cy="2057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5" smtClean="0">
                <a:solidFill>
                  <a:srgbClr val="C00000"/>
                </a:solidFill>
                <a:latin typeface="Times New Roman" panose="02020603050405020304"/>
              </a:rPr>
              <a:t>[J. Hughes et al., PNAS 2009][J. Mairal et al., PAMI’12]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1025" y="5817412"/>
            <a:ext cx="541815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微软雅黑" panose="020B0503020204020204" charset="-122"/>
              </a:rPr>
              <a:t>(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对用户要求低、准确高效、适用范围广</a:t>
            </a:r>
            <a:r>
              <a:rPr lang="en-US" altLang="zh-CN" sz="2400" smtClean="0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6A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18000" y="1739900"/>
            <a:ext cx="2552700" cy="1485900"/>
          </a:xfrm>
          <a:prstGeom prst="rect">
            <a:avLst/>
          </a:prstGeom>
        </p:spPr>
      </p:pic>
      <p:pic>
        <p:nvPicPr>
          <p:cNvPr id="3" name="图片 2" descr="ws_86B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800" y="1790700"/>
            <a:ext cx="1892300" cy="1536700"/>
          </a:xfrm>
          <a:prstGeom prst="rect">
            <a:avLst/>
          </a:prstGeom>
        </p:spPr>
      </p:pic>
      <p:pic>
        <p:nvPicPr>
          <p:cNvPr id="4" name="图片 3" descr="ws_86B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3378200"/>
            <a:ext cx="4229100" cy="2717800"/>
          </a:xfrm>
          <a:prstGeom prst="rect">
            <a:avLst/>
          </a:prstGeom>
        </p:spPr>
      </p:pic>
      <p:pic>
        <p:nvPicPr>
          <p:cNvPr id="5" name="图片 4" descr="ws_86B7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859" y="1262507"/>
            <a:ext cx="8181727" cy="5514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古文献是进行历史研究的重要素材，但是其中很多损毁严重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3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Dead Sea Scrolls </a:t>
            </a: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死海古卷</a:t>
            </a: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195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	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- 1947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年出土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超过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30,000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个羊皮纸片段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  <a:endParaRPr lang="en-US" altLang="zh-CN" sz="2005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4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		-  19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世纪末被发现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超过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300,000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个片段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41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散布于全球多家博物馆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高水平专家的大量精力</a:t>
            </a: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				被用于古文献修复</a:t>
            </a: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1595" smtClean="0">
                <a:solidFill>
                  <a:srgbClr val="C00000"/>
                </a:solidFill>
                <a:latin typeface="Times New Roman" panose="02020603050405020304"/>
              </a:rPr>
              <a:t>[L. Wolf et al., IJCV 2011]</a:t>
            </a:r>
            <a:endParaRPr lang="zh-CN" altLang="en-US" sz="1595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8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2108200"/>
            <a:ext cx="2387600" cy="1587500"/>
          </a:xfrm>
          <a:prstGeom prst="rect">
            <a:avLst/>
          </a:prstGeom>
        </p:spPr>
      </p:pic>
      <p:pic>
        <p:nvPicPr>
          <p:cNvPr id="3" name="图片 2" descr="ws_8B8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500" y="2108200"/>
            <a:ext cx="2616200" cy="1587500"/>
          </a:xfrm>
          <a:prstGeom prst="rect">
            <a:avLst/>
          </a:prstGeom>
        </p:spPr>
      </p:pic>
      <p:pic>
        <p:nvPicPr>
          <p:cNvPr id="4" name="图片 3" descr="ws_8B9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00" y="3835400"/>
            <a:ext cx="1333500" cy="1752600"/>
          </a:xfrm>
          <a:prstGeom prst="rect">
            <a:avLst/>
          </a:prstGeom>
        </p:spPr>
      </p:pic>
      <p:pic>
        <p:nvPicPr>
          <p:cNvPr id="5" name="图片 4" descr="ws_8B9B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4200" y="3873500"/>
            <a:ext cx="1270000" cy="1752600"/>
          </a:xfrm>
          <a:prstGeom prst="rect">
            <a:avLst/>
          </a:prstGeom>
        </p:spPr>
      </p:pic>
      <p:pic>
        <p:nvPicPr>
          <p:cNvPr id="6" name="图片 5" descr="ws_8BAC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7500" y="2108200"/>
            <a:ext cx="1219200" cy="1587500"/>
          </a:xfrm>
          <a:prstGeom prst="rect">
            <a:avLst/>
          </a:prstGeom>
        </p:spPr>
      </p:pic>
      <p:pic>
        <p:nvPicPr>
          <p:cNvPr id="7" name="图片 6" descr="ws_8BAD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4800" y="2108200"/>
            <a:ext cx="1066800" cy="1549400"/>
          </a:xfrm>
          <a:prstGeom prst="rect">
            <a:avLst/>
          </a:prstGeom>
        </p:spPr>
      </p:pic>
      <p:pic>
        <p:nvPicPr>
          <p:cNvPr id="8" name="图片 7" descr="ws_8BAE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2400" y="2133600"/>
            <a:ext cx="1168400" cy="1536700"/>
          </a:xfrm>
          <a:prstGeom prst="rect">
            <a:avLst/>
          </a:prstGeom>
        </p:spPr>
      </p:pic>
      <p:pic>
        <p:nvPicPr>
          <p:cNvPr id="9" name="图片 8" descr="ws_8BBF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320" y="1234281"/>
            <a:ext cx="8771632" cy="4924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0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 smtClean="0">
                <a:solidFill>
                  <a:srgbClr val="000000"/>
                </a:solidFill>
                <a:latin typeface="微软雅黑" panose="020B0503020204020204" charset="-122"/>
              </a:rPr>
              <a:t>一个重要问题：</a:t>
            </a:r>
            <a:endParaRPr lang="zh-CN" altLang="en-US" sz="26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原书籍已经变成分散且混杂的多个书页，如何拼接相邻的书页？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2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605" smtClean="0">
                <a:solidFill>
                  <a:srgbClr val="000000"/>
                </a:solidFill>
                <a:latin typeface="微软雅黑" panose="020B0503020204020204" charset="-122"/>
              </a:rPr>
              <a:t>人工完成书页拼接十分困难</a:t>
            </a:r>
            <a:endParaRPr lang="zh-CN" altLang="en-US" sz="26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3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书页数量大，且分布在多处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部分损毁较严重，字迹模糊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需要大量掌握古文字的专业人才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7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近年来，古文献的数字化浪潮给自动文学修复提供了机会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FC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FD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1892300"/>
            <a:ext cx="1841500" cy="1130300"/>
          </a:xfrm>
          <a:prstGeom prst="rect">
            <a:avLst/>
          </a:prstGeom>
        </p:spPr>
      </p:pic>
      <p:pic>
        <p:nvPicPr>
          <p:cNvPr id="4" name="图片 3" descr="ws_8FD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" y="3162300"/>
            <a:ext cx="889000" cy="1155700"/>
          </a:xfrm>
          <a:prstGeom prst="rect">
            <a:avLst/>
          </a:prstGeom>
        </p:spPr>
      </p:pic>
      <p:pic>
        <p:nvPicPr>
          <p:cNvPr id="5" name="图片 4" descr="ws_8FD8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7000" y="3149600"/>
            <a:ext cx="850900" cy="1168400"/>
          </a:xfrm>
          <a:prstGeom prst="rect">
            <a:avLst/>
          </a:prstGeom>
        </p:spPr>
      </p:pic>
      <p:pic>
        <p:nvPicPr>
          <p:cNvPr id="6" name="图片 5" descr="ws_8FE8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8500" y="1879600"/>
            <a:ext cx="863600" cy="1130300"/>
          </a:xfrm>
          <a:prstGeom prst="rect">
            <a:avLst/>
          </a:prstGeom>
        </p:spPr>
      </p:pic>
      <p:pic>
        <p:nvPicPr>
          <p:cNvPr id="7" name="图片 6" descr="ws_8FE9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8300" y="1879600"/>
            <a:ext cx="762000" cy="1104900"/>
          </a:xfrm>
          <a:prstGeom prst="rect">
            <a:avLst/>
          </a:prstGeom>
        </p:spPr>
      </p:pic>
      <p:pic>
        <p:nvPicPr>
          <p:cNvPr id="8" name="图片 7" descr="ws_8FEA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9171" y="1294130"/>
            <a:ext cx="800219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以色列特拉维夫大学的学者将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用于自动的书页拼接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43657" y="2174585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已确定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相邻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43657" y="3426932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已确定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不相邻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46829" y="3071495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1693" y="2116038"/>
            <a:ext cx="1025922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判断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是否相邻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23353" y="3801825"/>
            <a:ext cx="112851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专家确认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97980" y="3300186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相邻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8464" y="4651377"/>
            <a:ext cx="7797006" cy="12567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在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测试数据上，系统的自动判断精度超过 </a:t>
            </a:r>
            <a:r>
              <a:rPr lang="en-US" altLang="zh-CN" sz="2195" b="1" smtClean="0">
                <a:solidFill>
                  <a:srgbClr val="000000"/>
                </a:solidFill>
                <a:latin typeface="Times New Roman" panose="02020603050405020304"/>
              </a:rPr>
              <a:t>93%</a:t>
            </a:r>
            <a:endParaRPr lang="en-US" altLang="zh-CN" sz="2195" b="1" smtClean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600"/>
              </a:lnSpc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新完成约 </a:t>
            </a:r>
            <a:r>
              <a:rPr lang="en-US" altLang="zh-CN" sz="2195" smtClean="0">
                <a:solidFill>
                  <a:srgbClr val="000000"/>
                </a:solidFill>
                <a:latin typeface="Times New Roman" panose="02020603050405020304"/>
              </a:rPr>
              <a:t>1,000 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篇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文章的拼接</a:t>
            </a: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1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55"/>
              </a:lnSpc>
            </a:pPr>
            <a:r>
              <a:rPr lang="en-US" altLang="zh-CN" sz="2195" smtClean="0">
                <a:solidFill>
                  <a:srgbClr val="0000FF"/>
                </a:solidFill>
                <a:latin typeface="微软雅黑" panose="020B0503020204020204" charset="-122"/>
              </a:rPr>
              <a:t>(</a:t>
            </a:r>
            <a:r>
              <a:rPr lang="zh-CN" altLang="en-US" sz="2195" smtClean="0">
                <a:solidFill>
                  <a:srgbClr val="0000FF"/>
                </a:solidFill>
                <a:latin typeface="微软雅黑" panose="020B0503020204020204" charset="-122"/>
              </a:rPr>
              <a:t>对比：过去整个世纪，数百人类专家只完成了几千篇文章拼接</a:t>
            </a:r>
            <a:r>
              <a:rPr lang="en-US" altLang="zh-CN" sz="2195" smtClean="0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314831" y="2795782"/>
            <a:ext cx="7315200" cy="8870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ts val="6920"/>
              </a:lnSpc>
              <a:buClrTx/>
              <a:buSzTx/>
              <a:buNone/>
              <a:tabLst>
                <a:tab pos="4330700" algn="l"/>
              </a:tabLst>
              <a:defRPr/>
            </a:pPr>
            <a:r>
              <a:rPr lang="zh-CN" altLang="en-US" sz="720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720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zh-CN" altLang="en-US" sz="720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机器学习基础</a:t>
            </a:r>
            <a:r>
              <a:rPr lang="zh-CN" altLang="en-US" sz="7200" smtClean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F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50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951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 smtClean="0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  <a:endParaRPr lang="zh-CN" altLang="en-US" sz="44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657435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 smtClean="0">
                <a:solidFill>
                  <a:srgbClr val="FF0000"/>
                </a:solidFill>
                <a:latin typeface="微软雅黑" panose="020B0503020204020204" charset="-122"/>
              </a:rPr>
              <a:t>大数据上更惊人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01640" y="1528572"/>
            <a:ext cx="2851404" cy="585217"/>
          </a:xfrm>
          <a:custGeom>
            <a:avLst/>
            <a:gdLst/>
            <a:ahLst/>
            <a:cxnLst/>
            <a:rect l="0" t="0" r="0" b="0"/>
            <a:pathLst>
              <a:path w="2851404" h="585217">
                <a:moveTo>
                  <a:pt x="0" y="585216"/>
                </a:moveTo>
                <a:lnTo>
                  <a:pt x="2851403" y="585216"/>
                </a:lnTo>
                <a:lnTo>
                  <a:pt x="2851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89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700" y="1092200"/>
            <a:ext cx="7010400" cy="5130800"/>
          </a:xfrm>
          <a:prstGeom prst="rect">
            <a:avLst/>
          </a:prstGeom>
        </p:spPr>
      </p:pic>
      <p:pic>
        <p:nvPicPr>
          <p:cNvPr id="4" name="图片 3" descr="ws_98A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4603" y="1642571"/>
            <a:ext cx="2596865" cy="4137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5"/>
              </a:lnSpc>
            </a:pPr>
            <a:r>
              <a:rPr lang="en-US" altLang="zh-CN" sz="3375" smtClean="0">
                <a:solidFill>
                  <a:srgbClr val="000000"/>
                </a:solidFill>
                <a:latin typeface="微软雅黑" panose="020B0503020204020204" charset="-122"/>
              </a:rPr>
              <a:t>《</a:t>
            </a:r>
            <a:r>
              <a:rPr lang="zh-CN" altLang="en-US" sz="3375" smtClean="0">
                <a:solidFill>
                  <a:srgbClr val="000000"/>
                </a:solidFill>
                <a:latin typeface="微软雅黑" panose="020B0503020204020204" charset="-122"/>
              </a:rPr>
              <a:t>时代</a:t>
            </a:r>
            <a:r>
              <a:rPr lang="en-US" altLang="zh-CN" sz="3375" smtClean="0">
                <a:solidFill>
                  <a:srgbClr val="000000"/>
                </a:solidFill>
                <a:latin typeface="微软雅黑" panose="020B0503020204020204" charset="-122"/>
              </a:rPr>
              <a:t>》</a:t>
            </a:r>
            <a:r>
              <a:rPr lang="zh-CN" altLang="en-US" sz="3375" smtClean="0">
                <a:solidFill>
                  <a:srgbClr val="000000"/>
                </a:solidFill>
                <a:latin typeface="微软雅黑" panose="020B0503020204020204" charset="-122"/>
              </a:rPr>
              <a:t>周刊</a:t>
            </a:r>
            <a:endParaRPr lang="zh-CN" altLang="en-US" sz="337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6259" y="4381500"/>
            <a:ext cx="8191501" cy="1429512"/>
          </a:xfrm>
          <a:custGeom>
            <a:avLst/>
            <a:gdLst/>
            <a:ahLst/>
            <a:cxnLst/>
            <a:rect l="0" t="0" r="0" b="0"/>
            <a:pathLst>
              <a:path w="8191501" h="1429512">
                <a:moveTo>
                  <a:pt x="0" y="1429511"/>
                </a:moveTo>
                <a:lnTo>
                  <a:pt x="8191500" y="1429511"/>
                </a:lnTo>
                <a:lnTo>
                  <a:pt x="8191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C30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3700" y="4292600"/>
            <a:ext cx="8509000" cy="1612900"/>
          </a:xfrm>
          <a:prstGeom prst="rect">
            <a:avLst/>
          </a:prstGeom>
        </p:spPr>
      </p:pic>
      <p:pic>
        <p:nvPicPr>
          <p:cNvPr id="4" name="图片 3" descr="ws_9C31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0967" y="1241262"/>
            <a:ext cx="8973610" cy="4975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通过机器学习模型：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在总统候选人第一次辩论后，分析出哪些选民将倒戈，为每位选民找出一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个最能说服他的理由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精准定位不同选民群体，建议购买冷门广告时段，广告资金效率比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2008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年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提高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14%</a:t>
            </a:r>
            <a:endParaRPr lang="en-US" altLang="zh-CN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en-US" altLang="zh-CN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2005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向奥巴马推荐，竞选后期应当在什么地方展开活动 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——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那里有很多争取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对象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8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借助模型帮助奥巴马筹集到创纪录的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10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亿美元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例如：利用模型分析出，明星乔治克鲁尼（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George Clooney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）对于年龄在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40-</a:t>
            </a:r>
            <a:endParaRPr lang="en-US" altLang="zh-CN" sz="1595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			49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岁的美西地区女性颇具吸引力，而她们恰是最愿意为和克鲁尼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/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奥巴马共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	进晚餐而掏钱的人 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…… 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乔治克鲁尼为奥巴马举办的竞选筹资晚宴成功募集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	到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1500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万美元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… …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1C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7800" y="1270000"/>
            <a:ext cx="6045200" cy="3416300"/>
          </a:xfrm>
          <a:prstGeom prst="rect">
            <a:avLst/>
          </a:prstGeom>
        </p:spPr>
      </p:pic>
      <p:pic>
        <p:nvPicPr>
          <p:cNvPr id="3" name="图片 2" descr="ws_A1C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1384300"/>
            <a:ext cx="1689100" cy="1943100"/>
          </a:xfrm>
          <a:prstGeom prst="rect">
            <a:avLst/>
          </a:prstGeom>
        </p:spPr>
      </p:pic>
      <p:pic>
        <p:nvPicPr>
          <p:cNvPr id="4" name="图片 3" descr="ws_A1DF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7675" y="3472017"/>
            <a:ext cx="7617470" cy="25648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mtClean="0"/>
              <a:t>				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队长：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Rayid Ghani</a:t>
            </a:r>
            <a:endParaRPr lang="en-US" altLang="zh-CN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1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卡内基梅隆大学机器学习系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		首任系主任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Tom Mitchell</a:t>
            </a:r>
            <a:endParaRPr lang="en-US" altLang="zh-CN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						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教授的博士生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这个团队行动保密，定期向奥巴马报送结果；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9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被奥巴马公开称为总统竞选的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4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“核武器按钮”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/>
              </a:rPr>
              <a:t>(“They are our nuclear codes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”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75843" y="4253484"/>
            <a:ext cx="8641081" cy="1891284"/>
          </a:xfrm>
          <a:custGeom>
            <a:avLst/>
            <a:gdLst/>
            <a:ahLst/>
            <a:cxnLst/>
            <a:rect l="0" t="0" r="0" b="0"/>
            <a:pathLst>
              <a:path w="8641081" h="1891284">
                <a:moveTo>
                  <a:pt x="0" y="1891283"/>
                </a:moveTo>
                <a:lnTo>
                  <a:pt x="8641080" y="1891283"/>
                </a:lnTo>
                <a:lnTo>
                  <a:pt x="8641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A5F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13600" y="63500"/>
            <a:ext cx="1828800" cy="2578100"/>
          </a:xfrm>
          <a:prstGeom prst="rect">
            <a:avLst/>
          </a:prstGeom>
        </p:spPr>
      </p:pic>
      <p:pic>
        <p:nvPicPr>
          <p:cNvPr id="4" name="图片 3" descr="ws_A5F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83450" y="2651418"/>
            <a:ext cx="1641475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600" smtClean="0">
                <a:solidFill>
                  <a:srgbClr val="000000"/>
                </a:solidFill>
                <a:latin typeface="微软雅黑" panose="020B0503020204020204" charset="-122"/>
              </a:rPr>
              <a:t>约翰  麦卡锡</a:t>
            </a:r>
            <a:endParaRPr lang="zh-CN" altLang="en-US" sz="16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z="1600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(1927-2011)</a:t>
            </a:r>
            <a:endParaRPr lang="en-US" altLang="zh-CN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“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人工智能之父”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86142" y="3383442"/>
            <a:ext cx="1301638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1971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7893" y="1994026"/>
            <a:ext cx="1231106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/>
              </a:rPr>
              <a:t>1956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年夏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6973" y="2050414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美国达特茅斯学院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893" y="2586937"/>
            <a:ext cx="5058308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/>
              </a:rPr>
              <a:t>J. McCarthy, M. Minsky, N. Lochester, C. E. Shannon,</a:t>
            </a:r>
            <a:endParaRPr lang="en-US" altLang="zh-CN" sz="1800" smtClean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277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H.A. Simon, A. Newell, A. L. Samuel 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等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10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余人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7893" y="3557813"/>
            <a:ext cx="718145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FF0000"/>
                </a:solidFill>
                <a:latin typeface="微软雅黑" panose="020B0503020204020204" charset="-122"/>
              </a:rPr>
              <a:t>达特茅斯会议标志着人工智能这一学科的诞生</a:t>
            </a:r>
            <a:endParaRPr lang="zh-CN" altLang="en-US" sz="27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7893" y="4365574"/>
            <a:ext cx="8592096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2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John McCarthy (1927 - 2011):</a:t>
            </a:r>
            <a:endParaRPr lang="en-US" altLang="zh-CN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</a:tabLst>
              <a:defRPr/>
            </a:pPr>
            <a:endParaRPr lang="en-US" altLang="zh-CN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265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/>
              </a:rPr>
              <a:t>1971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charset="-122"/>
              </a:rPr>
              <a:t>年获图灵奖</a:t>
            </a: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/>
              </a:rPr>
              <a:t>, 1985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charset="-122"/>
              </a:rPr>
              <a:t>年获</a:t>
            </a:r>
            <a:r>
              <a:rPr lang="en-US" altLang="zh-CN" sz="1800" smtClean="0">
                <a:solidFill>
                  <a:srgbClr val="000000"/>
                </a:solidFill>
                <a:latin typeface="Times New Roman" panose="02020603050405020304"/>
              </a:rPr>
              <a:t>IJCAI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charset="-122"/>
              </a:rPr>
              <a:t>终身成就奖。人工智能之父。他提出了“人工智能”</a:t>
            </a:r>
            <a:endParaRPr lang="zh-CN" altLang="en-US" sz="18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的概念，设计出函数型程序设计语言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Lisp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，发展了递归的概念，提出常识推理和情境</a:t>
            </a: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演算。出生于共产党家庭，从小阅读</a:t>
            </a:r>
            <a:r>
              <a:rPr lang="en-US" altLang="zh-CN" smtClean="0">
                <a:solidFill>
                  <a:srgbClr val="000000"/>
                </a:solidFill>
                <a:latin typeface="微软雅黑" panose="020B0503020204020204" charset="-122"/>
              </a:rPr>
              <a:t>《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10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万个为什么</a:t>
            </a:r>
            <a:r>
              <a:rPr lang="en-US" altLang="zh-CN" smtClean="0">
                <a:solidFill>
                  <a:srgbClr val="000000"/>
                </a:solidFill>
                <a:latin typeface="微软雅黑" panose="020B0503020204020204" charset="-122"/>
              </a:rPr>
              <a:t>》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，中学时自修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CalTech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的数学</a:t>
            </a: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课程，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17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岁进入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CalTech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时免修两年数学，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22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岁在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Princeton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获博士学位，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37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岁担任</a:t>
            </a: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Stanford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大学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/>
              </a:rPr>
              <a:t>AI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实验室主任。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39" y="321726"/>
            <a:ext cx="4308872" cy="13033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机器学习源自“人工智能”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15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b="1" smtClean="0">
                <a:solidFill>
                  <a:srgbClr val="0000FF"/>
                </a:solidFill>
                <a:latin typeface="Times New Roman" panose="02020603050405020304"/>
              </a:rPr>
              <a:t>Artificial Intelligence (AI), </a:t>
            </a:r>
            <a:r>
              <a:rPr lang="en-US" altLang="zh-CN" smtClean="0">
                <a:solidFill>
                  <a:srgbClr val="0000FF"/>
                </a:solidFill>
                <a:latin typeface="Times New Roman" panose="02020603050405020304"/>
              </a:rPr>
              <a:t>1956 -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C6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26300" y="177800"/>
            <a:ext cx="1752600" cy="2476500"/>
          </a:xfrm>
          <a:prstGeom prst="rect">
            <a:avLst/>
          </a:prstGeom>
        </p:spPr>
      </p:pic>
      <p:pic>
        <p:nvPicPr>
          <p:cNvPr id="3" name="图片 2" descr="ws_AC6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4400" y="3530600"/>
            <a:ext cx="1676400" cy="1854200"/>
          </a:xfrm>
          <a:prstGeom prst="rect">
            <a:avLst/>
          </a:prstGeom>
        </p:spPr>
      </p:pic>
      <p:pic>
        <p:nvPicPr>
          <p:cNvPr id="4" name="图片 3" descr="ws_AC7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47736" y="2762924"/>
            <a:ext cx="1147750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600" smtClean="0">
                <a:solidFill>
                  <a:srgbClr val="000000"/>
                </a:solidFill>
                <a:latin typeface="微软雅黑" panose="020B0503020204020204" charset="-122"/>
              </a:rPr>
              <a:t>赫伯特  西蒙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7444" y="3007395"/>
            <a:ext cx="130163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(1916-2001)</a:t>
            </a:r>
            <a:endParaRPr lang="en-US" altLang="zh-CN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1975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3982" y="317083"/>
            <a:ext cx="3282950" cy="14453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第一阶段：推理期</a:t>
            </a: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70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b="1" smtClean="0">
                <a:solidFill>
                  <a:srgbClr val="000000"/>
                </a:solidFill>
                <a:latin typeface="Times New Roman" panose="02020603050405020304"/>
              </a:rPr>
              <a:t>1956-1960s: Logic Reasoning</a:t>
            </a:r>
            <a:endParaRPr lang="zh-CN" altLang="en-US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“数学家真聪明！”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969" y="2970560"/>
            <a:ext cx="5541582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自动定理证明系统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例如，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西蒙与纽厄尔的“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Logic Theorist”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240" y="3726815"/>
            <a:ext cx="8175315" cy="25135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系统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51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5" smtClean="0">
                <a:solidFill>
                  <a:srgbClr val="3333FF"/>
                </a:solidFill>
                <a:latin typeface="微软雅黑" panose="020B0503020204020204" charset="-122"/>
              </a:rPr>
              <a:t>渐渐地，研究者们意识到，仅有逻辑</a:t>
            </a:r>
            <a:endParaRPr lang="zh-CN" altLang="en-US" sz="2795" smtClean="0">
              <a:solidFill>
                <a:srgbClr val="3333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800" smtClean="0">
                <a:solidFill>
                  <a:srgbClr val="3333FF"/>
                </a:solidFill>
                <a:latin typeface="微软雅黑" panose="020B0503020204020204" charset="-122"/>
              </a:rPr>
              <a:t>推理能力是不够的 </a:t>
            </a:r>
            <a:r>
              <a:rPr lang="en-US" altLang="zh-CN" sz="2800" smtClean="0">
                <a:solidFill>
                  <a:srgbClr val="3333FF"/>
                </a:solidFill>
                <a:latin typeface="微软雅黑" panose="020B0503020204020204" charset="-122"/>
              </a:rPr>
              <a:t>…</a:t>
            </a:r>
            <a:endParaRPr lang="en-US" altLang="zh-CN" sz="2800" smtClean="0">
              <a:solidFill>
                <a:srgbClr val="3333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800" smtClean="0">
              <a:solidFill>
                <a:srgbClr val="3333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05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2800" smtClean="0">
                <a:solidFill>
                  <a:srgbClr val="3333FF"/>
                </a:solidFill>
                <a:latin typeface="微软雅黑" panose="020B0503020204020204" charset="-122"/>
              </a:rPr>
              <a:t>			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阿伦  纽厄尔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(1927-1992)</a:t>
            </a:r>
            <a:endParaRPr lang="en-US" altLang="zh-CN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		1975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130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02500" y="101600"/>
            <a:ext cx="1790700" cy="2006600"/>
          </a:xfrm>
          <a:prstGeom prst="rect">
            <a:avLst/>
          </a:prstGeom>
        </p:spPr>
      </p:pic>
      <p:pic>
        <p:nvPicPr>
          <p:cNvPr id="3" name="图片 2" descr="ws_B141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“知识就是力量！”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33742" y="2223170"/>
            <a:ext cx="1558119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爱德华  费根鲍姆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(1936-    )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969" y="2711104"/>
            <a:ext cx="8354851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mtClean="0"/>
              <a:t>			</a:t>
            </a:r>
            <a:r>
              <a:rPr lang="en-US" altLang="zh-CN" sz="1595" smtClean="0">
                <a:solidFill>
                  <a:srgbClr val="000000"/>
                </a:solidFill>
                <a:latin typeface="微软雅黑" panose="020B0503020204020204" charset="-122"/>
              </a:rPr>
              <a:t>1994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专家系统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例如，费根鲍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	姆等人的“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DENDRAL”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系统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9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795" smtClean="0">
                <a:solidFill>
                  <a:srgbClr val="3333FF"/>
                </a:solidFill>
                <a:latin typeface="微软雅黑" panose="020B0503020204020204" charset="-122"/>
              </a:rPr>
              <a:t>渐渐地，研究者们发现，要总结出知识再“教”给</a:t>
            </a:r>
            <a:endParaRPr lang="zh-CN" altLang="en-US" sz="2795" smtClean="0">
              <a:solidFill>
                <a:srgbClr val="3333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795" smtClean="0">
                <a:solidFill>
                  <a:srgbClr val="3333FF"/>
                </a:solidFill>
                <a:latin typeface="微软雅黑" panose="020B0503020204020204" charset="-122"/>
              </a:rPr>
              <a:t>	</a:t>
            </a:r>
            <a:r>
              <a:rPr lang="zh-CN" altLang="en-US" sz="2800" smtClean="0">
                <a:solidFill>
                  <a:srgbClr val="3333FF"/>
                </a:solidFill>
                <a:latin typeface="微软雅黑" panose="020B0503020204020204" charset="-122"/>
              </a:rPr>
              <a:t>系统，实在太难了 </a:t>
            </a:r>
            <a:r>
              <a:rPr lang="en-US" altLang="zh-CN" sz="2800" smtClean="0">
                <a:solidFill>
                  <a:srgbClr val="3333FF"/>
                </a:solidFill>
                <a:latin typeface="微软雅黑" panose="020B0503020204020204" charset="-122"/>
              </a:rPr>
              <a:t>…</a:t>
            </a:r>
            <a:endParaRPr lang="zh-CN" altLang="en-US" sz="2800">
              <a:solidFill>
                <a:srgbClr val="3333FF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982" y="317083"/>
            <a:ext cx="5278689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第二阶段：知识期</a:t>
            </a: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 b="1" smtClean="0">
                <a:solidFill>
                  <a:srgbClr val="000000"/>
                </a:solidFill>
                <a:latin typeface="Times New Roman" panose="02020603050405020304"/>
              </a:rPr>
              <a:t>1970s -1980s: Knowledge Engineering</a:t>
            </a:r>
            <a:endParaRPr lang="zh-CN" altLang="en-US" sz="2400" b="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5B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48400" y="3238500"/>
            <a:ext cx="2768600" cy="1511300"/>
          </a:xfrm>
          <a:prstGeom prst="rect">
            <a:avLst/>
          </a:prstGeom>
        </p:spPr>
      </p:pic>
      <p:pic>
        <p:nvPicPr>
          <p:cNvPr id="3" name="图片 2" descr="ws_B5C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“让系统自己学！”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3982" y="317083"/>
            <a:ext cx="4372992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第三阶段：学习期</a:t>
            </a: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 b="1" smtClean="0">
                <a:solidFill>
                  <a:srgbClr val="000000"/>
                </a:solidFill>
                <a:latin typeface="Times New Roman" panose="02020603050405020304"/>
              </a:rPr>
              <a:t>1990s -now: Machine Learning</a:t>
            </a:r>
            <a:endParaRPr lang="zh-CN" altLang="en-US" sz="2400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290" y="2970560"/>
            <a:ext cx="8858194" cy="28854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: ……</a:t>
            </a: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05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400" smtClean="0">
                <a:solidFill>
                  <a:srgbClr val="CC0000"/>
                </a:solidFill>
                <a:latin typeface="微软雅黑" panose="020B0503020204020204" charset="-122"/>
              </a:rPr>
              <a:t>机器学习是作为“突破知识工程瓶颈”</a:t>
            </a: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400" smtClean="0">
                <a:solidFill>
                  <a:srgbClr val="CC0000"/>
                </a:solidFill>
                <a:latin typeface="微软雅黑" panose="020B0503020204020204" charset="-122"/>
              </a:rPr>
              <a:t>			之利器而出现的</a:t>
            </a: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 smtClean="0">
                <a:solidFill>
                  <a:srgbClr val="0000FF"/>
                </a:solidFill>
                <a:latin typeface="微软雅黑" panose="020B0503020204020204" charset="-122"/>
              </a:rPr>
              <a:t>恰好在</a:t>
            </a:r>
            <a:r>
              <a:rPr lang="en-US" altLang="zh-CN" sz="2530" smtClean="0">
                <a:solidFill>
                  <a:srgbClr val="0000FF"/>
                </a:solidFill>
                <a:latin typeface="微软雅黑" panose="020B0503020204020204" charset="-122"/>
              </a:rPr>
              <a:t>20</a:t>
            </a:r>
            <a:r>
              <a:rPr lang="zh-CN" altLang="en-US" sz="2530" smtClean="0">
                <a:solidFill>
                  <a:srgbClr val="0000FF"/>
                </a:solidFill>
                <a:latin typeface="微软雅黑" panose="020B0503020204020204" charset="-122"/>
              </a:rPr>
              <a:t>世纪</a:t>
            </a:r>
            <a:r>
              <a:rPr lang="en-US" altLang="zh-CN" sz="2530" smtClean="0">
                <a:solidFill>
                  <a:srgbClr val="0000FF"/>
                </a:solidFill>
                <a:latin typeface="微软雅黑" panose="020B0503020204020204" charset="-122"/>
              </a:rPr>
              <a:t>90</a:t>
            </a:r>
            <a:r>
              <a:rPr lang="zh-CN" altLang="en-US" sz="2530" smtClean="0">
                <a:solidFill>
                  <a:srgbClr val="0000FF"/>
                </a:solidFill>
                <a:latin typeface="微软雅黑" panose="020B0503020204020204" charset="-122"/>
              </a:rPr>
              <a:t>年代中后期，人类发现自己淹没在数据的汪洋</a:t>
            </a:r>
            <a:endParaRPr lang="zh-CN" altLang="en-US" sz="2530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 smtClean="0">
                <a:solidFill>
                  <a:srgbClr val="0000FF"/>
                </a:solidFill>
                <a:latin typeface="微软雅黑" panose="020B0503020204020204" charset="-122"/>
              </a:rPr>
              <a:t>中，对自动数据分析技术</a:t>
            </a:r>
            <a:r>
              <a:rPr lang="en-US" altLang="zh-CN" sz="2530" smtClean="0">
                <a:solidFill>
                  <a:srgbClr val="0000FF"/>
                </a:solidFill>
                <a:latin typeface="微软雅黑" panose="020B0503020204020204" charset="-122"/>
              </a:rPr>
              <a:t>——</a:t>
            </a:r>
            <a:r>
              <a:rPr lang="zh-CN" altLang="en-US" sz="2530" smtClean="0">
                <a:solidFill>
                  <a:srgbClr val="0000FF"/>
                </a:solidFill>
                <a:latin typeface="微软雅黑" panose="020B0503020204020204" charset="-122"/>
              </a:rPr>
              <a:t>机器学习的需求日益迫切</a:t>
            </a:r>
            <a:endParaRPr lang="zh-CN" altLang="en-US" sz="253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B04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5100" y="1181100"/>
            <a:ext cx="3251200" cy="2451100"/>
          </a:xfrm>
          <a:prstGeom prst="rect">
            <a:avLst/>
          </a:prstGeom>
        </p:spPr>
      </p:pic>
      <p:pic>
        <p:nvPicPr>
          <p:cNvPr id="3" name="图片 2" descr="ws_BB1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3886200"/>
            <a:ext cx="3086100" cy="2019300"/>
          </a:xfrm>
          <a:prstGeom prst="rect">
            <a:avLst/>
          </a:prstGeom>
        </p:spPr>
      </p:pic>
      <p:pic>
        <p:nvPicPr>
          <p:cNvPr id="4" name="图片 3" descr="ws_BB1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0300" y="1511300"/>
            <a:ext cx="2501900" cy="1485900"/>
          </a:xfrm>
          <a:prstGeom prst="rect">
            <a:avLst/>
          </a:prstGeom>
        </p:spPr>
      </p:pic>
      <p:pic>
        <p:nvPicPr>
          <p:cNvPr id="5" name="图片 4" descr="ws_BB26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177800"/>
            <a:ext cx="2768600" cy="2387600"/>
          </a:xfrm>
          <a:prstGeom prst="rect">
            <a:avLst/>
          </a:prstGeom>
        </p:spPr>
      </p:pic>
      <p:pic>
        <p:nvPicPr>
          <p:cNvPr id="6" name="图片 5" descr="ws_BB27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700" y="3695700"/>
            <a:ext cx="2514600" cy="2019300"/>
          </a:xfrm>
          <a:prstGeom prst="rect">
            <a:avLst/>
          </a:prstGeom>
        </p:spPr>
      </p:pic>
      <p:pic>
        <p:nvPicPr>
          <p:cNvPr id="7" name="图片 6" descr="ws_BB38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5200" y="3200400"/>
            <a:ext cx="2971800" cy="2209800"/>
          </a:xfrm>
          <a:prstGeom prst="rect">
            <a:avLst/>
          </a:prstGeom>
        </p:spPr>
      </p:pic>
      <p:pic>
        <p:nvPicPr>
          <p:cNvPr id="8" name="图片 7" descr="ws_BB39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62991" y="5924360"/>
            <a:ext cx="2246192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600" smtClean="0">
                <a:solidFill>
                  <a:srgbClr val="000000"/>
                </a:solidFill>
                <a:latin typeface="微软雅黑" panose="020B0503020204020204" charset="-122"/>
              </a:rPr>
              <a:t>汽车自动驾驶</a:t>
            </a:r>
            <a:endParaRPr lang="zh-CN" altLang="en-US" sz="16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(DARPA Grand Challenge)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321726"/>
            <a:ext cx="8313623" cy="54630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机器学习已经“无处不在”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入侵检测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7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Web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搜索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6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生物信息学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2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		决策助手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(DARPA)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87470" y="5784395"/>
            <a:ext cx="154369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火星机器人 </a:t>
            </a:r>
            <a:r>
              <a:rPr lang="en-US" altLang="zh-CN" sz="1595" smtClean="0">
                <a:solidFill>
                  <a:srgbClr val="000000"/>
                </a:solidFill>
                <a:latin typeface="Times New Roman" panose="02020603050405020304"/>
              </a:rPr>
              <a:t>(JPL)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43255" y="464819"/>
            <a:ext cx="2421638" cy="1199389"/>
          </a:xfrm>
          <a:custGeom>
            <a:avLst/>
            <a:gdLst/>
            <a:ahLst/>
            <a:cxnLst/>
            <a:rect l="0" t="0" r="0" b="0"/>
            <a:pathLst>
              <a:path w="2421638" h="1199389">
                <a:moveTo>
                  <a:pt x="0" y="1199388"/>
                </a:moveTo>
                <a:lnTo>
                  <a:pt x="2421637" y="1199388"/>
                </a:lnTo>
                <a:lnTo>
                  <a:pt x="24216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551176" y="342900"/>
            <a:ext cx="6443472" cy="5791201"/>
          </a:xfrm>
          <a:custGeom>
            <a:avLst/>
            <a:gdLst/>
            <a:ahLst/>
            <a:cxnLst/>
            <a:rect l="0" t="0" r="0" b="0"/>
            <a:pathLst>
              <a:path w="6443472" h="5791201">
                <a:moveTo>
                  <a:pt x="0" y="5791200"/>
                </a:moveTo>
                <a:lnTo>
                  <a:pt x="6443471" y="5791200"/>
                </a:lnTo>
                <a:lnTo>
                  <a:pt x="644347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7704581" y="657605"/>
            <a:ext cx="972313" cy="288037"/>
          </a:xfrm>
          <a:custGeom>
            <a:avLst/>
            <a:gdLst/>
            <a:ahLst/>
            <a:cxnLst/>
            <a:rect l="0" t="0" r="0" b="0"/>
            <a:pathLst>
              <a:path w="972313" h="288037">
                <a:moveTo>
                  <a:pt x="0" y="144018"/>
                </a:moveTo>
                <a:cubicBezTo>
                  <a:pt x="0" y="64517"/>
                  <a:pt x="217678" y="0"/>
                  <a:pt x="486157" y="0"/>
                </a:cubicBezTo>
                <a:cubicBezTo>
                  <a:pt x="754635" y="0"/>
                  <a:pt x="972312" y="64517"/>
                  <a:pt x="972312" y="144018"/>
                </a:cubicBezTo>
                <a:cubicBezTo>
                  <a:pt x="972312" y="223520"/>
                  <a:pt x="754635" y="288036"/>
                  <a:pt x="486157" y="288036"/>
                </a:cubicBezTo>
                <a:cubicBezTo>
                  <a:pt x="217678" y="288036"/>
                  <a:pt x="0" y="223520"/>
                  <a:pt x="0" y="144018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FF1A1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210555" y="1016508"/>
            <a:ext cx="3599689" cy="1016509"/>
          </a:xfrm>
          <a:custGeom>
            <a:avLst/>
            <a:gdLst/>
            <a:ahLst/>
            <a:cxnLst/>
            <a:rect l="0" t="0" r="0" b="0"/>
            <a:pathLst>
              <a:path w="3599689" h="1016509">
                <a:moveTo>
                  <a:pt x="0" y="1016508"/>
                </a:moveTo>
                <a:lnTo>
                  <a:pt x="3599688" y="1016508"/>
                </a:lnTo>
                <a:lnTo>
                  <a:pt x="35996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C05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40000" y="330200"/>
            <a:ext cx="6464300" cy="5816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5000" y="574044"/>
            <a:ext cx="2154436" cy="296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 panose="020B0503020204020204" charset="-122"/>
              </a:rPr>
              <a:t>今天的“机器学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5000" y="940308"/>
            <a:ext cx="2154436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 panose="020B0503020204020204" charset="-122"/>
              </a:rPr>
              <a:t>习”已经是一个</a:t>
            </a:r>
            <a:endParaRPr lang="zh-CN" altLang="en-US" sz="2400" smtClean="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88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 panose="020B0503020204020204" charset="-122"/>
              </a:rPr>
              <a:t>广袤的学科领域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87670" y="1116294"/>
            <a:ext cx="307776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经常被谈到的“深度学习”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7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(Deep Learning)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仅是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531" y="1725894"/>
            <a:ext cx="8284319" cy="35907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mtClean="0"/>
              <a:t>					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机器学习中的一个小分支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1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例如，这是第</a:t>
            </a:r>
            <a:r>
              <a:rPr lang="en-US" altLang="zh-CN" sz="2005" smtClean="0">
                <a:solidFill>
                  <a:srgbClr val="000000"/>
                </a:solidFill>
                <a:latin typeface="微软雅黑" panose="020B0503020204020204" charset="-122"/>
              </a:rPr>
              <a:t>32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届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国际机器学习大会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	的“主题领域”</a:t>
            </a: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7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2006</a:t>
            </a: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年，美国</a:t>
            </a: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CMU</a:t>
            </a:r>
            <a:endParaRPr lang="en-US" altLang="zh-CN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		(</a:t>
            </a: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卡内基梅隆大学</a:t>
            </a:r>
            <a:r>
              <a:rPr lang="en-US" altLang="zh-CN" sz="2005" smtClean="0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  <a:endParaRPr lang="en-US" altLang="zh-CN" sz="200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 smtClean="0">
                <a:solidFill>
                  <a:srgbClr val="0000FF"/>
                </a:solidFill>
                <a:latin typeface="微软雅黑" panose="020B0503020204020204" charset="-122"/>
              </a:rPr>
              <a:t>成立“机器学习系”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17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" y="1524000"/>
            <a:ext cx="9042400" cy="4775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机器学习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000" y="1096772"/>
            <a:ext cx="8617744" cy="2582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lang="zh-CN" altLang="en-US" sz="2100" smtClean="0">
                <a:solidFill>
                  <a:srgbClr val="FF0000"/>
                </a:solidFill>
                <a:latin typeface="微软雅黑" panose="020B0503020204020204" charset="-122"/>
              </a:rPr>
              <a:t>机器学习是从人工智能中产生的一个重要学科分支，是实现智能化的关键</a:t>
            </a:r>
            <a:endParaRPr lang="zh-CN" altLang="en-US" sz="21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A0F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9" y="321726"/>
            <a:ext cx="502701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大数据时代，机器学习必不可少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6170" y="1722663"/>
            <a:ext cx="7694414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5" smtClean="0">
                <a:solidFill>
                  <a:srgbClr val="FF0000"/>
                </a:solidFill>
                <a:latin typeface="微软雅黑" panose="020B0503020204020204" charset="-122"/>
              </a:rPr>
              <a:t>收集、传输、存储</a:t>
            </a:r>
            <a:r>
              <a:rPr lang="zh-CN" altLang="en-US" sz="3995" smtClean="0">
                <a:solidFill>
                  <a:srgbClr val="000000"/>
                </a:solidFill>
                <a:latin typeface="微软雅黑" panose="020B0503020204020204" charset="-122"/>
              </a:rPr>
              <a:t>大数据的目的，</a:t>
            </a:r>
            <a:endParaRPr lang="zh-CN" altLang="en-US" sz="39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25726" y="2636813"/>
            <a:ext cx="5129609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4000" smtClean="0">
                <a:solidFill>
                  <a:srgbClr val="000000"/>
                </a:solidFill>
                <a:latin typeface="微软雅黑" panose="020B0503020204020204" charset="-122"/>
              </a:rPr>
              <a:t>是为了“利用”大数据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4186" y="4067464"/>
            <a:ext cx="7181453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5" smtClean="0">
                <a:solidFill>
                  <a:srgbClr val="000000"/>
                </a:solidFill>
                <a:latin typeface="微软雅黑" panose="020B0503020204020204" charset="-122"/>
              </a:rPr>
              <a:t>没有机器学习技术</a:t>
            </a:r>
            <a:r>
              <a:rPr lang="zh-CN" altLang="en-US" sz="3995" smtClean="0">
                <a:solidFill>
                  <a:srgbClr val="FF0000"/>
                </a:solidFill>
                <a:latin typeface="微软雅黑" panose="020B0503020204020204" charset="-122"/>
              </a:rPr>
              <a:t>分析</a:t>
            </a:r>
            <a:r>
              <a:rPr lang="zh-CN" altLang="en-US" sz="3995" smtClean="0">
                <a:solidFill>
                  <a:srgbClr val="000000"/>
                </a:solidFill>
                <a:latin typeface="微软雅黑" panose="020B0503020204020204" charset="-122"/>
              </a:rPr>
              <a:t>大数据，</a:t>
            </a:r>
            <a:endParaRPr lang="zh-CN" altLang="en-US" sz="39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8061" y="4981614"/>
            <a:ext cx="4103688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4000" smtClean="0">
                <a:solidFill>
                  <a:srgbClr val="000000"/>
                </a:solidFill>
                <a:latin typeface="微软雅黑" panose="020B0503020204020204" charset="-122"/>
              </a:rPr>
              <a:t>“利用”无从谈起</a:t>
            </a:r>
            <a:endParaRPr lang="zh-CN" altLang="en-US" sz="40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67639" y="1182624"/>
            <a:ext cx="4056890" cy="585216"/>
          </a:xfrm>
          <a:custGeom>
            <a:avLst/>
            <a:gdLst/>
            <a:ahLst/>
            <a:cxnLst/>
            <a:rect l="0" t="0" r="0" b="0"/>
            <a:pathLst>
              <a:path w="4056890" h="585216">
                <a:moveTo>
                  <a:pt x="0" y="585215"/>
                </a:moveTo>
                <a:lnTo>
                  <a:pt x="4056889" y="585215"/>
                </a:lnTo>
                <a:lnTo>
                  <a:pt x="4056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89776" y="1938527"/>
            <a:ext cx="2473453" cy="830581"/>
          </a:xfrm>
          <a:custGeom>
            <a:avLst/>
            <a:gdLst/>
            <a:ahLst/>
            <a:cxnLst/>
            <a:rect l="0" t="0" r="0" b="0"/>
            <a:pathLst>
              <a:path w="2473453" h="830581">
                <a:moveTo>
                  <a:pt x="0" y="830580"/>
                </a:moveTo>
                <a:lnTo>
                  <a:pt x="2473452" y="830580"/>
                </a:lnTo>
                <a:lnTo>
                  <a:pt x="2473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739384" y="4991100"/>
            <a:ext cx="3192781" cy="1077468"/>
          </a:xfrm>
          <a:custGeom>
            <a:avLst/>
            <a:gdLst/>
            <a:ahLst/>
            <a:cxnLst/>
            <a:rect l="0" t="0" r="0" b="0"/>
            <a:pathLst>
              <a:path w="3192781" h="1077468">
                <a:moveTo>
                  <a:pt x="0" y="1077467"/>
                </a:moveTo>
                <a:lnTo>
                  <a:pt x="3192780" y="1077467"/>
                </a:lnTo>
                <a:lnTo>
                  <a:pt x="3192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CEF0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7400" y="1473200"/>
            <a:ext cx="6578600" cy="3530600"/>
          </a:xfrm>
          <a:prstGeom prst="rect">
            <a:avLst/>
          </a:prstGeom>
        </p:spPr>
      </p:pic>
      <p:pic>
        <p:nvPicPr>
          <p:cNvPr id="6" name="图片 5" descr="ws_CF0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基本术语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7108" y="4294710"/>
            <a:ext cx="72136" cy="16927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3620" y="4274441"/>
            <a:ext cx="3173946" cy="17055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数据集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;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训练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测试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示例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(instance),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样例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(example)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样本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(sample)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属性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(attribute),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特征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(feature);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属性值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属性空间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样本空间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输入空间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特征向量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(feature vector)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标记空间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输出空间</a:t>
            </a:r>
            <a:endParaRPr lang="zh-CN" altLang="en-US" sz="159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9689" y="1247599"/>
            <a:ext cx="72136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506" y="1227330"/>
            <a:ext cx="2970365" cy="4873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监督学习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(supervised learning)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无监督学习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(unsupervised learning)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2485" y="2003757"/>
            <a:ext cx="72136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8997" y="1983488"/>
            <a:ext cx="1585370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假设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(hypothesis)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真相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(ground-truth)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学习器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(learner)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2094" y="5056964"/>
            <a:ext cx="72136" cy="9618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>
              <a:lnSpc>
                <a:spcPts val="1920"/>
              </a:lnSpc>
            </a:pPr>
            <a:r>
              <a:rPr lang="en-US" altLang="zh-CN" sz="1595" smtClean="0">
                <a:solidFill>
                  <a:srgbClr val="FF0000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FF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8859" y="3697480"/>
            <a:ext cx="2585067" cy="23211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4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分类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回归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二分类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多分类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正类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反类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0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未见样本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(unseen instance)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815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未知“分布”</a:t>
            </a:r>
            <a:endParaRPr lang="zh-CN" altLang="en-US" sz="15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25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0000FF"/>
                </a:solidFill>
                <a:latin typeface="微软雅黑" panose="020B0503020204020204" charset="-122"/>
              </a:rPr>
              <a:t>独立同分布</a:t>
            </a:r>
            <a:r>
              <a:rPr lang="en-US" altLang="zh-CN" sz="1595" smtClean="0">
                <a:solidFill>
                  <a:srgbClr val="0000FF"/>
                </a:solidFill>
                <a:latin typeface="Times New Roman" panose="02020603050405020304"/>
              </a:rPr>
              <a:t>(i.i.d.)</a:t>
            </a:r>
            <a:endParaRPr lang="en-US" altLang="zh-CN" sz="1595" smtClean="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泛化</a:t>
            </a:r>
            <a:r>
              <a:rPr lang="en-US" altLang="zh-CN" sz="1595" b="1" smtClean="0">
                <a:solidFill>
                  <a:srgbClr val="FF0000"/>
                </a:solidFill>
                <a:latin typeface="Times New Roman" panose="02020603050405020304"/>
              </a:rPr>
              <a:t>(generalization)</a:t>
            </a:r>
            <a:endParaRPr lang="zh-CN" altLang="en-US" sz="1595" b="1">
              <a:solidFill>
                <a:srgbClr val="FF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1439" y="321726"/>
            <a:ext cx="1422400" cy="60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开发语言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960" y="1449070"/>
            <a:ext cx="717423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将机器学习算法转换为应用程序，执行实际任务，以检验上述步骤是否可以在实际环境中正常工作。此时如果碰到新的数据问题，同样需要重复执行上述的步骤。</a:t>
            </a:r>
            <a:endParaRPr lang="zh-CN"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之所以选择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Python</a:t>
            </a: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，是因为它具有其他编程语言不具备的优势，如</a:t>
            </a:r>
            <a:endParaRPr lang="zh-CN"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(1)Python的语法清晰；</a:t>
            </a:r>
            <a:endParaRPr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(2)易于操作纯文本文件；</a:t>
            </a:r>
            <a:endParaRPr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(3)使用广泛，存在大量的开发文档。</a:t>
            </a:r>
            <a:endParaRPr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1439" y="321726"/>
            <a:ext cx="2625725" cy="60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indent="0" defTabSz="914400" fontAlgn="auto">
              <a:lnSpc>
                <a:spcPts val="2685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Python开发工具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R="0" indent="0" defTabSz="914400" fontAlgn="auto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R="0" indent="0" defTabSz="914400" fontAlgn="auto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99185" y="922655"/>
          <a:ext cx="6945630" cy="4415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545"/>
                <a:gridCol w="3474085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开发工具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特点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IDLE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1.智能缩进，调用提示，自动完成等功能；2.适用于入门的学习者以及小型项目。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21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IPython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1.支持变量自动补全，自动缩进，支持bash shell命令；2.内置了许多实用功能和函数；3.可以进行科学计算和交互可视化。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6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 PyCharm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1.编码协助；2.项目代码导航；3.用户可使用其编码语法，错误</a:t>
                      </a:r>
                      <a:r>
                        <a:rPr lang="zh-CN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，智能检测以及一键式代码快速补全建议；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4.集成的单元测试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5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 Jupyter Notebook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1.编程时具有语法高亮、缩进、tab补全的功能；2.可直接通过浏览器运行代码，同时在代码块下方展示运行结果；3.以富媒体格式展示计算结果；4.支持使用LaTeX编写数学性说明。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98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 Anaconda&amp;Spyder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1.包括了Python和很多常见的软件库；2.含有包管理器conda；3.适用于企业级大数据分析的Python工具；4.在数据可视化、机器学习、深度学习等多方面都有应用；5.完全开源和免费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。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39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539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7700" y="4318000"/>
            <a:ext cx="1803400" cy="1930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机器学习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9409" y="1254343"/>
            <a:ext cx="2257028" cy="5420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30"/>
              </a:lnSpc>
            </a:pPr>
            <a:r>
              <a:rPr lang="zh-CN" altLang="en-US" sz="4405" smtClean="0">
                <a:solidFill>
                  <a:srgbClr val="FF0000"/>
                </a:solidFill>
                <a:latin typeface="微软雅黑" panose="020B0503020204020204" charset="-122"/>
              </a:rPr>
              <a:t>机器学习</a:t>
            </a:r>
            <a:endParaRPr lang="zh-CN" altLang="en-US" sz="4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3736" y="1910846"/>
            <a:ext cx="465351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75"/>
              </a:lnSpc>
            </a:pPr>
            <a:r>
              <a:rPr lang="zh-CN" altLang="en-US" sz="3600" smtClean="0">
                <a:solidFill>
                  <a:srgbClr val="000000"/>
                </a:solidFill>
                <a:latin typeface="微软雅黑" panose="020B0503020204020204" charset="-122"/>
              </a:rPr>
              <a:t>（</a:t>
            </a:r>
            <a:r>
              <a:rPr lang="en-US" altLang="zh-CN" sz="3600" smtClean="0">
                <a:solidFill>
                  <a:srgbClr val="000000"/>
                </a:solidFill>
                <a:latin typeface="Palatino Linotype" panose="02040502050505030304"/>
              </a:rPr>
              <a:t>Machine Learning</a:t>
            </a:r>
            <a:r>
              <a:rPr lang="zh-CN" altLang="en-US" sz="3600" smtClean="0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  <a:endParaRPr lang="zh-CN" altLang="en-US" sz="36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7201" y="3055183"/>
            <a:ext cx="2570480" cy="3111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530" smtClean="0">
                <a:solidFill>
                  <a:srgbClr val="000000"/>
                </a:solidFill>
                <a:latin typeface="微软雅黑" panose="020B0503020204020204" charset="-122"/>
              </a:rPr>
              <a:t>究竟是什么东西？</a:t>
            </a:r>
            <a:endParaRPr lang="zh-CN" altLang="en-US" sz="253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4190" y="3900551"/>
            <a:ext cx="1846659" cy="4495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0"/>
              </a:lnSpc>
            </a:pPr>
            <a:r>
              <a:rPr lang="zh-CN" altLang="en-US" sz="3600" smtClean="0">
                <a:solidFill>
                  <a:srgbClr val="0000FF"/>
                </a:solidFill>
                <a:latin typeface="微软雅黑" panose="020B0503020204020204" charset="-122"/>
              </a:rPr>
              <a:t>看个例子</a:t>
            </a:r>
            <a:endParaRPr lang="zh-CN" altLang="en-US" sz="36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60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561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400" y="2692400"/>
            <a:ext cx="5308600" cy="3086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899" y="6483423"/>
            <a:ext cx="2729593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5" smtClean="0">
                <a:solidFill>
                  <a:srgbClr val="C00000"/>
                </a:solidFill>
                <a:latin typeface="Times New Roman" panose="02020603050405020304"/>
              </a:rPr>
              <a:t>[C. Brodley et al., AI Magazine 2012]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933" y="1209075"/>
            <a:ext cx="7768152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在“循证医学”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（</a:t>
            </a:r>
            <a:r>
              <a:rPr lang="en-US" altLang="zh-CN" sz="2005" smtClean="0">
                <a:solidFill>
                  <a:srgbClr val="000000"/>
                </a:solidFill>
                <a:latin typeface="Times New Roman" panose="02020603050405020304"/>
              </a:rPr>
              <a:t>evidence-based medicine</a:t>
            </a: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中，针对特定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4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的临床问题，先要对相关研究报告进行详尽评估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0532" y="3585336"/>
            <a:ext cx="2308324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</a:rPr>
              <a:t>人工找出值得全文审读</a:t>
            </a:r>
            <a:endParaRPr lang="zh-CN" altLang="en-US" smtClean="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</a:rPr>
              <a:t>的文章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92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16500" y="12700"/>
            <a:ext cx="4102100" cy="3073400"/>
          </a:xfrm>
          <a:prstGeom prst="rect">
            <a:avLst/>
          </a:prstGeom>
        </p:spPr>
      </p:pic>
      <p:pic>
        <p:nvPicPr>
          <p:cNvPr id="3" name="图片 2" descr="ws_5927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6700" y="3098800"/>
            <a:ext cx="3479800" cy="304800"/>
          </a:xfrm>
          <a:prstGeom prst="rect">
            <a:avLst/>
          </a:prstGeom>
        </p:spPr>
      </p:pic>
      <p:pic>
        <p:nvPicPr>
          <p:cNvPr id="4" name="图片 3" descr="ws_5928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5186933" cy="38600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4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在一项关于婴儿和儿童残疾的研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究中，美国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Tufts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医学中心筛选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了约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33,000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篇摘要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尽 管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Tufts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医 学 中 心 的 专 家 效 率</a:t>
            </a: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	很高，对每篇摘要只需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30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秒钟，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967" y="4312035"/>
            <a:ext cx="3803926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但该工作仍花费了 </a:t>
            </a:r>
            <a:r>
              <a:rPr lang="en-US" altLang="zh-CN" sz="2400" smtClean="0">
                <a:solidFill>
                  <a:srgbClr val="000000"/>
                </a:solidFill>
                <a:latin typeface="微软雅黑" panose="020B0503020204020204" charset="-122"/>
              </a:rPr>
              <a:t>250 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小时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0315" y="4217455"/>
            <a:ext cx="3590727" cy="3474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lang="zh-CN" altLang="en-US" sz="2800" smtClean="0">
                <a:solidFill>
                  <a:srgbClr val="0000FF"/>
                </a:solidFill>
                <a:latin typeface="微软雅黑" panose="020B0503020204020204" charset="-122"/>
              </a:rPr>
              <a:t>每项新的研究都要重复</a:t>
            </a:r>
            <a:endParaRPr lang="zh-CN" altLang="en-US" sz="28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7307" y="4644806"/>
            <a:ext cx="6399188" cy="12182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795" smtClean="0">
                <a:solidFill>
                  <a:srgbClr val="0000FF"/>
                </a:solidFill>
                <a:latin typeface="微软雅黑" panose="020B0503020204020204" charset="-122"/>
              </a:rPr>
              <a:t>这个麻烦的过程！</a:t>
            </a:r>
            <a:endParaRPr lang="zh-CN" altLang="en-US" sz="27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 smtClean="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35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 sz="2795" smtClean="0">
                <a:solidFill>
                  <a:srgbClr val="0000FF"/>
                </a:solidFill>
                <a:latin typeface="微软雅黑" panose="020B0503020204020204" charset="-122"/>
              </a:rPr>
              <a:t>需筛选的文章数在不断显著增长！</a:t>
            </a:r>
            <a:endParaRPr lang="zh-CN" altLang="en-US" sz="279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C45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5C4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00" y="1905000"/>
            <a:ext cx="3213100" cy="2984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33" y="1234439"/>
            <a:ext cx="7557775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为了降低昂贵的成本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/>
              </a:rPr>
              <a:t>, Tufts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医学中心引入了</a:t>
            </a:r>
            <a:r>
              <a:rPr lang="zh-CN" altLang="en-US" sz="2400" smtClean="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技术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089" y="2081621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邀请专家阅读少量摘要，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089" y="2386675"/>
            <a:ext cx="3135474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标记为“有关”或 “无关”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9844" y="3807840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7153" y="3132454"/>
            <a:ext cx="161582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对是否“有关”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80053" y="3406775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进行预测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2290" y="5048506"/>
            <a:ext cx="7970131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人类专家只需阅读 </a:t>
            </a:r>
            <a:r>
              <a:rPr lang="en-US" altLang="zh-CN" sz="2195" b="1" smtClean="0">
                <a:solidFill>
                  <a:srgbClr val="FF0000"/>
                </a:solidFill>
                <a:latin typeface="Times New Roman" panose="02020603050405020304"/>
              </a:rPr>
              <a:t>50 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篇摘要，系统的自动筛选精度就达到 </a:t>
            </a:r>
            <a:r>
              <a:rPr lang="en-US" altLang="zh-CN" sz="2195" b="1" smtClean="0">
                <a:solidFill>
                  <a:srgbClr val="000000"/>
                </a:solidFill>
                <a:latin typeface="Times New Roman" panose="02020603050405020304"/>
              </a:rPr>
              <a:t>93%</a:t>
            </a:r>
            <a:endParaRPr lang="en-US" altLang="zh-CN" sz="2195" b="1" smtClean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205"/>
              </a:lnSpc>
            </a:pP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人类专家阅读 </a:t>
            </a:r>
            <a:r>
              <a:rPr lang="en-US" altLang="zh-CN" sz="2195" b="1" smtClean="0">
                <a:solidFill>
                  <a:srgbClr val="FF0000"/>
                </a:solidFill>
                <a:latin typeface="Times New Roman" panose="02020603050405020304"/>
              </a:rPr>
              <a:t>1,000 </a:t>
            </a:r>
            <a:r>
              <a:rPr lang="zh-CN" altLang="en-US" sz="2195" smtClean="0">
                <a:solidFill>
                  <a:srgbClr val="000000"/>
                </a:solidFill>
                <a:latin typeface="微软雅黑" panose="020B0503020204020204" charset="-122"/>
              </a:rPr>
              <a:t>篇摘要，则系统的自动筛选敏感度达到 </a:t>
            </a:r>
            <a:r>
              <a:rPr lang="en-US" altLang="zh-CN" sz="2195" b="1" smtClean="0">
                <a:solidFill>
                  <a:srgbClr val="000000"/>
                </a:solidFill>
                <a:latin typeface="Times New Roman" panose="02020603050405020304"/>
              </a:rPr>
              <a:t>95%</a:t>
            </a:r>
            <a:endParaRPr lang="en-US" altLang="zh-CN" sz="2195" b="1" smtClean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190"/>
              </a:lnSpc>
            </a:pPr>
            <a:r>
              <a:rPr lang="en-US" altLang="zh-CN" sz="2200" smtClean="0">
                <a:solidFill>
                  <a:srgbClr val="0000FF"/>
                </a:solidFill>
                <a:latin typeface="Times New Roman" panose="02020603050405020304"/>
              </a:rPr>
              <a:t>(</a:t>
            </a:r>
            <a:r>
              <a:rPr lang="zh-CN" altLang="en-US" sz="2200" smtClean="0">
                <a:solidFill>
                  <a:srgbClr val="0000FF"/>
                </a:solidFill>
                <a:latin typeface="微软雅黑" panose="020B0503020204020204" charset="-122"/>
              </a:rPr>
              <a:t>人类专家以前需阅读 </a:t>
            </a:r>
            <a:r>
              <a:rPr lang="en-US" altLang="zh-CN" sz="2200" b="1" smtClean="0">
                <a:solidFill>
                  <a:srgbClr val="0000FF"/>
                </a:solidFill>
                <a:latin typeface="Times New Roman" panose="02020603050405020304"/>
              </a:rPr>
              <a:t>33,000 </a:t>
            </a:r>
            <a:r>
              <a:rPr lang="zh-CN" altLang="en-US" sz="2200" smtClean="0">
                <a:solidFill>
                  <a:srgbClr val="0000FF"/>
                </a:solidFill>
                <a:latin typeface="微软雅黑" panose="020B0503020204020204" charset="-122"/>
              </a:rPr>
              <a:t>篇摘要才能获得此效果</a:t>
            </a:r>
            <a:r>
              <a:rPr lang="en-US" altLang="zh-CN" sz="2200" smtClean="0">
                <a:solidFill>
                  <a:srgbClr val="0000FF"/>
                </a:solidFill>
                <a:latin typeface="Times New Roman" panose="02020603050405020304"/>
              </a:rPr>
              <a:t>)</a:t>
            </a:r>
            <a:endParaRPr lang="zh-CN" altLang="en-US" sz="2200">
              <a:solidFill>
                <a:srgbClr val="0000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02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603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800" y="2654300"/>
            <a:ext cx="152400" cy="495300"/>
          </a:xfrm>
          <a:prstGeom prst="rect">
            <a:avLst/>
          </a:prstGeom>
        </p:spPr>
      </p:pic>
      <p:pic>
        <p:nvPicPr>
          <p:cNvPr id="4" name="图片 3" descr="ws_6040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0" y="3022600"/>
            <a:ext cx="977900" cy="1181100"/>
          </a:xfrm>
          <a:prstGeom prst="rect">
            <a:avLst/>
          </a:prstGeom>
        </p:spPr>
      </p:pic>
      <p:pic>
        <p:nvPicPr>
          <p:cNvPr id="5" name="图片 4" descr="ws_6050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0000" y="3009900"/>
            <a:ext cx="825500" cy="1117600"/>
          </a:xfrm>
          <a:prstGeom prst="rect">
            <a:avLst/>
          </a:prstGeom>
        </p:spPr>
      </p:pic>
      <p:pic>
        <p:nvPicPr>
          <p:cNvPr id="6" name="图片 5" descr="ws_6051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1400" y="5029200"/>
            <a:ext cx="647700" cy="254000"/>
          </a:xfrm>
          <a:prstGeom prst="rect">
            <a:avLst/>
          </a:prstGeom>
        </p:spPr>
      </p:pic>
      <p:pic>
        <p:nvPicPr>
          <p:cNvPr id="7" name="图片 6" descr="ws_6052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26211" y="3106106"/>
          <a:ext cx="3294733" cy="12142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00846"/>
                <a:gridCol w="907483"/>
                <a:gridCol w="838517"/>
                <a:gridCol w="847886"/>
              </a:tblGrid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色泽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根蒂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敲声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好瓜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</a:tr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青绿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蜷缩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浊响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是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33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乌黑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蜷缩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浊响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是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青绿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硬挺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清脆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否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乌黑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稍蜷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沉闷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 smtClean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否</a:t>
                      </a:r>
                      <a:endParaRPr lang="zh-CN" altLang="en-US" sz="1540" b="0" i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900548" y="3265840"/>
            <a:ext cx="3077766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决策树，神经网络，支持向量机，</a:t>
            </a:r>
            <a:endParaRPr lang="zh-CN" altLang="en-US" sz="15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Boosting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，贝叶斯网，</a:t>
            </a: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……</a:t>
            </a:r>
            <a:endParaRPr lang="zh-CN" altLang="en-US" sz="1595">
              <a:solidFill>
                <a:srgbClr val="000000"/>
              </a:solidFill>
              <a:latin typeface="Palatino Linotype" panose="0204050205050503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9114" y="2555585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9085" y="2474380"/>
            <a:ext cx="820738" cy="1943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600" smtClean="0">
                <a:solidFill>
                  <a:srgbClr val="000000"/>
                </a:solidFill>
                <a:latin typeface="微软雅黑" panose="020B0503020204020204" charset="-122"/>
              </a:rPr>
              <a:t>训练数据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2564" y="2459994"/>
            <a:ext cx="864019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（</a:t>
            </a:r>
            <a:r>
              <a:rPr lang="en-US" altLang="zh-CN" sz="1595" b="1" i="1" smtClean="0">
                <a:solidFill>
                  <a:srgbClr val="FF0000"/>
                </a:solidFill>
                <a:latin typeface="Palatino Linotype" panose="02040502050505030304"/>
              </a:rPr>
              <a:t>label</a:t>
            </a: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）</a:t>
            </a:r>
            <a:endParaRPr lang="zh-CN" altLang="en-US" sz="15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32225" y="2693797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训练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6480" y="4447377"/>
            <a:ext cx="1829027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5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405" smtClean="0">
                <a:solidFill>
                  <a:srgbClr val="000000"/>
                </a:solidFill>
                <a:latin typeface="微软雅黑" panose="020B0503020204020204" charset="-122"/>
              </a:rPr>
              <a:t>新数据样本</a:t>
            </a:r>
            <a:endParaRPr lang="zh-CN" altLang="en-US" sz="14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5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(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, 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蜷缩</a:t>
            </a: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, </a:t>
            </a:r>
            <a:r>
              <a:rPr lang="zh-CN" altLang="en-US" sz="1595" smtClean="0">
                <a:solidFill>
                  <a:srgbClr val="000000"/>
                </a:solidFill>
                <a:latin typeface="微软雅黑" panose="020B0503020204020204" charset="-122"/>
              </a:rPr>
              <a:t>浊响</a:t>
            </a:r>
            <a:r>
              <a:rPr lang="en-US" altLang="zh-CN" sz="1595" smtClean="0">
                <a:solidFill>
                  <a:srgbClr val="000000"/>
                </a:solidFill>
                <a:latin typeface="Palatino Linotype" panose="02040502050505030304"/>
              </a:rPr>
              <a:t>, ?)</a:t>
            </a:r>
            <a:endParaRPr lang="zh-CN" altLang="en-US" sz="1595">
              <a:solidFill>
                <a:srgbClr val="000000"/>
              </a:solidFill>
              <a:latin typeface="Palatino Linotype" panose="0204050205050503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61733" y="4239514"/>
            <a:ext cx="820738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5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b="1" smtClean="0">
                <a:solidFill>
                  <a:srgbClr val="FF6600"/>
                </a:solidFill>
                <a:latin typeface="Palatino Linotype" panose="02040502050505030304"/>
              </a:rPr>
              <a:t>?= </a:t>
            </a:r>
            <a:r>
              <a:rPr lang="zh-CN" altLang="en-US" smtClean="0">
                <a:solidFill>
                  <a:srgbClr val="FF6600"/>
                </a:solidFill>
                <a:latin typeface="微软雅黑" panose="020B0503020204020204" charset="-122"/>
              </a:rPr>
              <a:t>是</a:t>
            </a: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555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类别标记</a:t>
            </a:r>
            <a:endParaRPr lang="zh-CN" altLang="en-US" sz="1595" smtClean="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		未知</a:t>
            </a:r>
            <a:endParaRPr lang="zh-CN" altLang="en-US" sz="15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39" y="321726"/>
            <a:ext cx="8513100" cy="21416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典型的机器学习过程</a:t>
            </a: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55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使用学习算法（</a:t>
            </a:r>
            <a:r>
              <a:rPr lang="en-US" altLang="zh-CN" i="1" smtClean="0">
                <a:solidFill>
                  <a:srgbClr val="000000"/>
                </a:solidFill>
                <a:latin typeface="Palatino Linotype" panose="02040502050505030304"/>
              </a:rPr>
              <a:t>learning algorithm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595" smtClean="0">
                <a:solidFill>
                  <a:srgbClr val="FF0000"/>
                </a:solidFill>
                <a:latin typeface="微软雅黑" panose="020B0503020204020204" charset="-122"/>
              </a:rPr>
              <a:t>类别标记</a:t>
            </a:r>
            <a:endParaRPr lang="zh-CN" altLang="en-US" sz="15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6B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9000" y="1612900"/>
            <a:ext cx="7366000" cy="3771900"/>
          </a:xfrm>
          <a:prstGeom prst="rect">
            <a:avLst/>
          </a:prstGeom>
        </p:spPr>
      </p:pic>
      <p:pic>
        <p:nvPicPr>
          <p:cNvPr id="3" name="图片 2" descr="ws_66B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 smtClean="0">
                <a:solidFill>
                  <a:srgbClr val="000000"/>
                </a:solidFill>
                <a:latin typeface="微软雅黑" panose="020B0503020204020204" charset="-122"/>
              </a:rPr>
              <a:t>机器学习与数据挖掘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4712</Words>
  <Application>WPS 演示</Application>
  <PresentationFormat>自定义</PresentationFormat>
  <Paragraphs>752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微软雅黑</vt:lpstr>
      <vt:lpstr>Palatino Linotype</vt:lpstr>
      <vt:lpstr>Times New Roman</vt:lpstr>
      <vt:lpstr>Arial Unicode MS</vt:lpstr>
      <vt:lpstr>Calibri</vt:lpstr>
      <vt:lpstr>Comic Sans MS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不良少年</cp:lastModifiedBy>
  <cp:revision>12</cp:revision>
  <dcterms:created xsi:type="dcterms:W3CDTF">2017-09-13T08:30:00Z</dcterms:created>
  <dcterms:modified xsi:type="dcterms:W3CDTF">2019-01-23T08:18:23Z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